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61" r:id="rId4"/>
    <p:sldId id="284" r:id="rId5"/>
    <p:sldId id="263" r:id="rId6"/>
    <p:sldId id="260" r:id="rId7"/>
    <p:sldId id="285" r:id="rId8"/>
    <p:sldId id="286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406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Эмоциональное развитие</c:v>
                </c:pt>
                <c:pt idx="1">
                  <c:v>Творческое мышление</c:v>
                </c:pt>
                <c:pt idx="2">
                  <c:v>Речь</c:v>
                </c:pt>
                <c:pt idx="3">
                  <c:v>Зрительно-пространственное восприятие и зрительно-моторные координации</c:v>
                </c:pt>
                <c:pt idx="4">
                  <c:v>Мелкая моторика и графические умения</c:v>
                </c:pt>
                <c:pt idx="5">
                  <c:v>Внимание и память</c:v>
                </c:pt>
                <c:pt idx="6">
                  <c:v>Вербально-логическое 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Эмоциональное развитие</c:v>
                </c:pt>
                <c:pt idx="1">
                  <c:v>Творческое мышление</c:v>
                </c:pt>
                <c:pt idx="2">
                  <c:v>Речь</c:v>
                </c:pt>
                <c:pt idx="3">
                  <c:v>Зрительно-пространственное восприятие и зрительно-моторные координации</c:v>
                </c:pt>
                <c:pt idx="4">
                  <c:v>Мелкая моторика и графические умения</c:v>
                </c:pt>
                <c:pt idx="5">
                  <c:v>Внимание и память</c:v>
                </c:pt>
                <c:pt idx="6">
                  <c:v>Вербально-логическое 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Эмоциональное развитие</c:v>
                </c:pt>
                <c:pt idx="1">
                  <c:v>Творческое мышление</c:v>
                </c:pt>
                <c:pt idx="2">
                  <c:v>Речь</c:v>
                </c:pt>
                <c:pt idx="3">
                  <c:v>Зрительно-пространственное восприятие и зрительно-моторные координации</c:v>
                </c:pt>
                <c:pt idx="4">
                  <c:v>Мелкая моторика и графические умения</c:v>
                </c:pt>
                <c:pt idx="5">
                  <c:v>Внимание и память</c:v>
                </c:pt>
                <c:pt idx="6">
                  <c:v>Вербально-логическое  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105596032"/>
        <c:axId val="105597568"/>
      </c:barChart>
      <c:catAx>
        <c:axId val="10559603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597568"/>
        <c:crosses val="autoZero"/>
        <c:auto val="1"/>
        <c:lblAlgn val="ctr"/>
        <c:lblOffset val="100"/>
      </c:catAx>
      <c:valAx>
        <c:axId val="105597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596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Эмоциональное развитие</c:v>
                </c:pt>
                <c:pt idx="1">
                  <c:v>Творческое мышление</c:v>
                </c:pt>
                <c:pt idx="2">
                  <c:v>Речь</c:v>
                </c:pt>
                <c:pt idx="3">
                  <c:v>Мелкая моторика и графические умения</c:v>
                </c:pt>
                <c:pt idx="4">
                  <c:v>Зрительно-пространственное восприятие и зрительно-моторные координации</c:v>
                </c:pt>
                <c:pt idx="5">
                  <c:v>Внимание и память</c:v>
                </c:pt>
                <c:pt idx="6">
                  <c:v>Вербальное и наглядно-образное мышление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Эмоциональное развитие</c:v>
                </c:pt>
                <c:pt idx="1">
                  <c:v>Творческое мышление</c:v>
                </c:pt>
                <c:pt idx="2">
                  <c:v>Речь</c:v>
                </c:pt>
                <c:pt idx="3">
                  <c:v>Мелкая моторика и графические умения</c:v>
                </c:pt>
                <c:pt idx="4">
                  <c:v>Зрительно-пространственное восприятие и зрительно-моторные координации</c:v>
                </c:pt>
                <c:pt idx="5">
                  <c:v>Внимание и память</c:v>
                </c:pt>
                <c:pt idx="6">
                  <c:v>Вербальное и наглядно-образное мышление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Эмоциональное развитие</c:v>
                </c:pt>
                <c:pt idx="1">
                  <c:v>Творческое мышление</c:v>
                </c:pt>
                <c:pt idx="2">
                  <c:v>Речь</c:v>
                </c:pt>
                <c:pt idx="3">
                  <c:v>Мелкая моторика и графические умения</c:v>
                </c:pt>
                <c:pt idx="4">
                  <c:v>Зрительно-пространственное восприятие и зрительно-моторные координации</c:v>
                </c:pt>
                <c:pt idx="5">
                  <c:v>Внимание и память</c:v>
                </c:pt>
                <c:pt idx="6">
                  <c:v>Вербальное и наглядно-образное мышление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06099072"/>
        <c:axId val="106100608"/>
      </c:barChart>
      <c:catAx>
        <c:axId val="10609907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100608"/>
        <c:crosses val="autoZero"/>
        <c:auto val="1"/>
        <c:lblAlgn val="ctr"/>
        <c:lblOffset val="100"/>
      </c:catAx>
      <c:valAx>
        <c:axId val="106100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099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2AECE0-FED9-4628-83DB-7CB3B87987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11200D-1C8C-43E4-B75B-9845EB57A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90" y="2000233"/>
            <a:ext cx="6482975" cy="162983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ребенка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4572000"/>
            <a:ext cx="6343650" cy="1828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000504" y="4786314"/>
            <a:ext cx="2071702" cy="2000264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8" y="1571604"/>
            <a:ext cx="6429396" cy="1331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представление ребенка </a:t>
            </a: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009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34" y="3227851"/>
            <a:ext cx="6437638" cy="3744416"/>
          </a:xfrm>
        </p:spPr>
        <p:txBody>
          <a:bodyPr/>
          <a:lstStyle/>
          <a:p>
            <a:pPr marL="400050" lvl="1" indent="0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1. «Общие сведения о ребенке»</a:t>
            </a:r>
          </a:p>
          <a:p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поступил в ДОУ в 2010 году в возрасте 3 лет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 посещает регулярно, длительных пропусков нет, имеет пропуски по болезни (ОРВИ, ОРЗ)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к условиям ДОУ - хорошая</a:t>
            </a:r>
          </a:p>
          <a:p>
            <a:pPr>
              <a:buFont typeface="Wingdings" pitchFamily="2" charset="2"/>
              <a:buChar char="§"/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gray">
          <a:xfrm>
            <a:off x="782706" y="443541"/>
            <a:ext cx="555984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Индивидуальная карта развития ребенка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022112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2. «Характеристика семьи»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857356"/>
            <a:ext cx="6515100" cy="60346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семьи: полная, имеет старшего брата, трех старших сестер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семьи: благополучная (родители морально устойчивы, владеют культурой воспитания)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Воспитанием ребенка занимается: мать и отец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 взаимоотношений родителей с ребенком: сотрудничество (отношение взаимного уважения, совместное переживание радости и горя)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466" y="264584"/>
            <a:ext cx="5991894" cy="1524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 «Особенности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внешнего вида ребенка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80" y="2071670"/>
            <a:ext cx="6515100" cy="603461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Осанка: слегка сутулится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Походка: приземистая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Жесты: нет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Мимика: не пользуется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Слюнотечение: нет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Сопливость: постоянная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747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4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«Соматическое здоровье»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646" y="1691681"/>
            <a:ext cx="6172200" cy="6034617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1,5 года  перенес менингит легкой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здоровья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Аппетит – хороший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 – спокойный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816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52" y="785786"/>
            <a:ext cx="6515100" cy="112166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5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«Особенности моторной сферы»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6652" y="1925122"/>
            <a:ext cx="63727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моторика: незначительно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нарушены координация, темп, ритм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Ручная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моторика: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недостаточность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мелкой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моторики,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объем движений: неполный 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темп: средний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переключаемость: неточная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координация: незначительные нарушения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Ведущая рука: правша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286256" y="6786578"/>
            <a:ext cx="1714512" cy="1785950"/>
            <a:chOff x="1824" y="633"/>
            <a:chExt cx="2834" cy="2849"/>
          </a:xfrm>
        </p:grpSpPr>
        <p:sp>
          <p:nvSpPr>
            <p:cNvPr id="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16800432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4694" y="233363"/>
            <a:ext cx="5883882" cy="15240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6.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познавательной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сферы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274" y="1643042"/>
            <a:ext cx="653472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внимания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способен длительно сосредотачиваться на каком-либо деле старателен и аккуратен в выполнении заданий;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преобладает – произвольное внимание.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запоминает средне, преобладающий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памяти: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слуховая.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мышления: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суть пространственных отношений (слева, справа, впереди, сзади,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вверху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внизу, из, под, над и т.д.;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простейшие классификации по образцу или слову по разным основаниям (кто, где живет? Кто летает, а кто бегает? и т.д.;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подбирает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обобщающее слово к ряду предметов (картинок) в рамках программного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устанавливать простейшие причинно-следственные связи (на улице снег - зима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сюжетных рядов и картин,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выделяет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в воспринимаемой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информации,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счетные операции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временных представлений в рамках программного материала (знание частей суток, дней недели, времен года, их последовательности,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природы (определение по картинке называние по признакам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понимает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 предлагаемых заданий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1069247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66" y="142844"/>
            <a:ext cx="5937888" cy="10001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7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«Состояние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 ребенка по разделам программы»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4634" y="1428728"/>
            <a:ext cx="658873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Запас общих сведений об окружающем: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 имя, возраст, имена родителей, домашний адрес, времена года обозначает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словом;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 времен года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называет;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 о животном и растительном мире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недостаточны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навыков рисования: (дом, дерево, человек и др.), лепки (скатать шарик, брусок из пластилина и др.)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элементарных математических представлений: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Количество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счет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дифференцирует понятия «один-много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владеет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количественным (порядковым) счетом в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пределах 10, знает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цифры от 1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10, соотносит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цифру с соответствующим количеством предметов,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сравнивает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множества по количеству входящих в них элементов без счета (наложением, приложением, графическим соотнесением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 элементы знаковой символики (&lt;, &gt;, +, - ,=),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составом числа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10, решает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в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пределах 10, решает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наглядном материале.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Восприятие цвета: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цвета,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группирует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предметы по цвету.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Восприятие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формы: имеет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представления о форме, группирует геометрические фигуры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различает и называет геометрические фигуры (плоские и объемные), соотносит форму предмета с геометрической формой, группирует предметы по форме.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Временные представления: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ориентируется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времени суток, последовательно называет дни недели,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знает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названия месяцев года, определяет и называет время года.</a:t>
            </a:r>
          </a:p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Пространственные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представления: выполняет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движение в указанном направлении по словесной инструкции, определяет положение в пространстве по отношению к себе (слева, справа, впереди, сзади), использует в речи слова, определяющие положение предмета в пространстве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05083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857224"/>
            <a:ext cx="6515100" cy="112166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8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«Отношение к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занятиям»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69268" y="2071670"/>
            <a:ext cx="6588732" cy="68173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пособен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контролировать свою деятельность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доводит дело до конца,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мешает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педагогу, детям,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работает равномерно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темп деятельности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 помощь и какую: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словесную, направляющую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преодолевает затруднения, возникающие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деятельности: стремится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преодолеть,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обращается                        к воспитателю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44197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467" y="264584"/>
            <a:ext cx="4726781" cy="116809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Раздел 9.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«Характеристика </a:t>
            </a:r>
            <a:r>
              <a:rPr lang="ru-RU" sz="2400" dirty="0">
                <a:solidFill>
                  <a:srgbClr val="C00000"/>
                </a:solidFill>
              </a:rPr>
              <a:t>речи </a:t>
            </a:r>
            <a:r>
              <a:rPr lang="ru-RU" sz="2400" dirty="0" smtClean="0">
                <a:solidFill>
                  <a:srgbClr val="C00000"/>
                </a:solidFill>
              </a:rPr>
              <a:t>ребенка»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641" y="1264921"/>
            <a:ext cx="666935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Звуковая сторона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речи: 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фонетический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строй речи сформирован недостаточно, изолированно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звуки произносит правильно, но при увеличении речевой нагрузки наблюдается общая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смазанность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речи, фонематические дефекты звукопроизношения (пропуск, искажения), фонологические дефекты (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замена)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собенности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фонематического слуха: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 не достаточно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Словарь: в пределах обихода 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Грамматический строй речи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сформирован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следующих умений: образование множественного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единственного числа существительных и глаголов, уменьшительно-ласкательных форм существительных, умение согласовывать прилагательные с существительными, числительные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с существительными.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Связная речь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сформирован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арактер предложений: простые, отвечает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вопросы взрослых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односложно, умеет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строить предложения по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демонстрации, умеет составить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сюжетной картинке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рассказать стихотворение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12847196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466" y="264584"/>
            <a:ext cx="5775870" cy="1524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10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«Характеристика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90" y="1571604"/>
            <a:ext cx="631870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самообслуживания: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самостоятельно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пользоваться туалетными принадлежностями, умываться, мыть руки, расчесывать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волосы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самостоятельно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одеться, раздеться, обуться, застегнуться, завязать и развязать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шнурки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убирать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 вещи 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постель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Игровая деятельность: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интерес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игрушкам,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любит настольные, сюжетно-ролевые, подвижные игры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понимает 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игры                         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коллективной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игре не доминирует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конфликтной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 уступает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отражает свой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в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поддерживать игру.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Конструктивная и графическая деятельность: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правильно сложить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образцу простые фигуры из счетных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палочек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постройки из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кубиков по заданной схеме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9667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928670" y="4071934"/>
            <a:ext cx="1357322" cy="11287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571744" y="4071934"/>
            <a:ext cx="1357322" cy="11287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2714620" y="5715008"/>
            <a:ext cx="1214446" cy="121444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928670" y="5786446"/>
            <a:ext cx="1285884" cy="121444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286256" y="5715008"/>
            <a:ext cx="1214446" cy="121444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1000108" y="2428860"/>
            <a:ext cx="1143008" cy="1113854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2571744" y="2428860"/>
            <a:ext cx="1143008" cy="1113854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4714884" y="357158"/>
            <a:ext cx="1428760" cy="1500198"/>
            <a:chOff x="1824" y="633"/>
            <a:chExt cx="2834" cy="2849"/>
          </a:xfrm>
        </p:grpSpPr>
        <p:sp>
          <p:nvSpPr>
            <p:cNvPr id="1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211" y="2651788"/>
            <a:ext cx="4991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Малоконтактен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 взрослыми 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4695" y="682888"/>
            <a:ext cx="4726781" cy="1524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11.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«Основные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трудности, отмечаемые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общении»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57232" y="5429256"/>
            <a:ext cx="1714512" cy="1785950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2285992" y="4286248"/>
            <a:ext cx="1714512" cy="1785950"/>
            <a:chOff x="1824" y="633"/>
            <a:chExt cx="2834" cy="2849"/>
          </a:xfrm>
        </p:grpSpPr>
        <p:sp>
          <p:nvSpPr>
            <p:cNvPr id="10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5682043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4695" y="251520"/>
            <a:ext cx="4726781" cy="1524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12. «Личностные особенности»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66" y="1785918"/>
            <a:ext cx="62106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декватность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эмоциональных реакций,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 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различных видах деятельности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уступчивость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общения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детьми 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взрослыми, робость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реобладающее настроение: бодрое;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оведение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спокойное,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адекватное;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равственные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качества: адекватность отношений к родным, сверстникам, другим людям, чувство привязанности, любви, добра, склонность прийти на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помощь, умение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подчиняться требованиям взрослых, аккуратность,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адекватность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эмоциональной реакции на одобрение и порицание.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15595391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66" y="785786"/>
            <a:ext cx="6204182" cy="1524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13. 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«Особенности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эмоционально-волевой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сферы»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935" y="2651787"/>
            <a:ext cx="65347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реобладающее настроение: спокоен, уравновешен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Двигательно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испытывает страх перед возможностью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неудачи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процессе общения с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людьми: уступчив, застенчив.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59569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634" y="2459765"/>
            <a:ext cx="66427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амечены склонности к продуктивной деятельности (конструирование, лепка, труд)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творческих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способностей                            в драматизации, в проектной деятельности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Проявление интереса к различным видах деятельности (игры, занятия творческого характера)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юбознательный, усидчивый, старательный, исполнительный, добрый, отзывчивый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42" y="571472"/>
            <a:ext cx="6180534" cy="1524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14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«Дополнительные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развития ребенка» </a:t>
            </a:r>
          </a:p>
        </p:txBody>
      </p:sp>
    </p:spTree>
    <p:extLst>
      <p:ext uri="{BB962C8B-B14F-4D97-AF65-F5344CB8AC3E}">
        <p14:creationId xmlns:p14="http://schemas.microsoft.com/office/powerpoint/2010/main" xmlns="" val="291674742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Комплексная диагностика по оценке и учету индивидуальных особенностей развития детей 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 ребенка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Возраст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870376984"/>
              </p:ext>
            </p:extLst>
          </p:nvPr>
        </p:nvGraphicFramePr>
        <p:xfrm>
          <a:off x="188640" y="1862667"/>
          <a:ext cx="6534726" cy="654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797875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8" y="0"/>
            <a:ext cx="4726781" cy="1524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маршрута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диагностики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gray">
          <a:xfrm>
            <a:off x="4038600" y="3070849"/>
            <a:ext cx="2150269" cy="3958167"/>
          </a:xfrm>
          <a:prstGeom prst="ellipse">
            <a:avLst/>
          </a:prstGeom>
          <a:noFill/>
          <a:ln w="57150">
            <a:solidFill>
              <a:schemeClr val="tx2">
                <a:alpha val="39999"/>
              </a:schemeClr>
            </a:solidFill>
            <a:round/>
            <a:headEnd/>
            <a:tailEnd/>
          </a:ln>
          <a:effectLst/>
          <a:scene3d>
            <a:camera prst="legacyPerspectiveFron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gray">
          <a:xfrm>
            <a:off x="751285" y="3211914"/>
            <a:ext cx="2150269" cy="3958167"/>
          </a:xfrm>
          <a:prstGeom prst="ellipse">
            <a:avLst/>
          </a:prstGeom>
          <a:noFill/>
          <a:ln w="57150">
            <a:solidFill>
              <a:schemeClr val="tx2">
                <a:alpha val="39999"/>
              </a:schemeClr>
            </a:solidFill>
            <a:round/>
            <a:headEnd/>
            <a:tailEnd/>
          </a:ln>
          <a:effectLst/>
          <a:scene3d>
            <a:camera prst="legacyPerspectiveFron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691595" y="4142697"/>
            <a:ext cx="1707589" cy="1689100"/>
            <a:chOff x="2241" y="2180"/>
            <a:chExt cx="798" cy="741"/>
          </a:xfrm>
        </p:grpSpPr>
        <p:sp>
          <p:nvSpPr>
            <p:cNvPr id="76806" name="AutoShape 6"/>
            <p:cNvSpPr>
              <a:spLocks noChangeArrowheads="1"/>
            </p:cNvSpPr>
            <p:nvPr/>
          </p:nvSpPr>
          <p:spPr bwMode="gray">
            <a:xfrm>
              <a:off x="2241" y="2180"/>
              <a:ext cx="798" cy="74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FEFEF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76807" name="Freeform 7"/>
            <p:cNvSpPr>
              <a:spLocks/>
            </p:cNvSpPr>
            <p:nvPr/>
          </p:nvSpPr>
          <p:spPr bwMode="gray">
            <a:xfrm>
              <a:off x="2256" y="2208"/>
              <a:ext cx="397" cy="370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60392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60392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6808" name="Text Box 8"/>
          <p:cNvSpPr txBox="1">
            <a:spLocks noChangeArrowheads="1"/>
          </p:cNvSpPr>
          <p:nvPr/>
        </p:nvSpPr>
        <p:spPr bwMode="white">
          <a:xfrm>
            <a:off x="1659500" y="4308893"/>
            <a:ext cx="1711160" cy="123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Низкий уровень эмоционального развития</a:t>
            </a:r>
            <a:endParaRPr lang="en-US" b="1" dirty="0" smtClean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gray">
          <a:xfrm>
            <a:off x="4509120" y="3517052"/>
            <a:ext cx="1000125" cy="1016000"/>
          </a:xfrm>
          <a:custGeom>
            <a:avLst/>
            <a:gdLst>
              <a:gd name="G0" fmla="+- -1028336 0 0"/>
              <a:gd name="G1" fmla="+- -11733423 0 0"/>
              <a:gd name="G2" fmla="+- -1028336 0 -11733423"/>
              <a:gd name="G3" fmla="+- 10800 0 0"/>
              <a:gd name="G4" fmla="+- 0 0 -10283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86 0 0"/>
              <a:gd name="G9" fmla="+- 0 0 -11733423"/>
              <a:gd name="G10" fmla="+- 7986 0 2700"/>
              <a:gd name="G11" fmla="cos G10 -1028336"/>
              <a:gd name="G12" fmla="sin G10 -1028336"/>
              <a:gd name="G13" fmla="cos 13500 -1028336"/>
              <a:gd name="G14" fmla="sin 13500 -1028336"/>
              <a:gd name="G15" fmla="+- G11 10800 0"/>
              <a:gd name="G16" fmla="+- G12 10800 0"/>
              <a:gd name="G17" fmla="+- G13 10800 0"/>
              <a:gd name="G18" fmla="+- G14 10800 0"/>
              <a:gd name="G19" fmla="*/ 7986 1 2"/>
              <a:gd name="G20" fmla="+- G19 5400 0"/>
              <a:gd name="G21" fmla="cos G20 -1028336"/>
              <a:gd name="G22" fmla="sin G20 -1028336"/>
              <a:gd name="G23" fmla="+- G21 10800 0"/>
              <a:gd name="G24" fmla="+- G12 G23 G22"/>
              <a:gd name="G25" fmla="+- G22 G23 G11"/>
              <a:gd name="G26" fmla="cos 10800 -1028336"/>
              <a:gd name="G27" fmla="sin 10800 -1028336"/>
              <a:gd name="G28" fmla="cos 7986 -1028336"/>
              <a:gd name="G29" fmla="sin 7986 -10283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33423"/>
              <a:gd name="G36" fmla="sin G34 -11733423"/>
              <a:gd name="G37" fmla="+/ -11733423 -10283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86 G39"/>
              <a:gd name="G43" fmla="sin 79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5 w 21600"/>
              <a:gd name="T5" fmla="*/ 89 h 21600"/>
              <a:gd name="T6" fmla="*/ 1408 w 21600"/>
              <a:gd name="T7" fmla="*/ 10642 h 21600"/>
              <a:gd name="T8" fmla="*/ 9776 w 21600"/>
              <a:gd name="T9" fmla="*/ 2879 h 21600"/>
              <a:gd name="T10" fmla="*/ 23796 w 21600"/>
              <a:gd name="T11" fmla="*/ 7148 h 21600"/>
              <a:gd name="T12" fmla="*/ 20953 w 21600"/>
              <a:gd name="T13" fmla="*/ 12212 h 21600"/>
              <a:gd name="T14" fmla="*/ 15889 w 21600"/>
              <a:gd name="T15" fmla="*/ 937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488" y="8640"/>
                </a:moveTo>
                <a:cubicBezTo>
                  <a:pt x="17520" y="5194"/>
                  <a:pt x="14378" y="2814"/>
                  <a:pt x="10800" y="2814"/>
                </a:cubicBezTo>
                <a:cubicBezTo>
                  <a:pt x="6441" y="2813"/>
                  <a:pt x="2888" y="6308"/>
                  <a:pt x="2815" y="10665"/>
                </a:cubicBezTo>
                <a:lnTo>
                  <a:pt x="1" y="10618"/>
                </a:lnTo>
                <a:cubicBezTo>
                  <a:pt x="100" y="4725"/>
                  <a:pt x="4906" y="-1"/>
                  <a:pt x="10800" y="0"/>
                </a:cubicBezTo>
                <a:cubicBezTo>
                  <a:pt x="15639" y="0"/>
                  <a:pt x="19888" y="3219"/>
                  <a:pt x="21197" y="7879"/>
                </a:cubicBezTo>
                <a:lnTo>
                  <a:pt x="23796" y="7148"/>
                </a:lnTo>
                <a:lnTo>
                  <a:pt x="20953" y="12212"/>
                </a:lnTo>
                <a:lnTo>
                  <a:pt x="15889" y="9370"/>
                </a:lnTo>
                <a:lnTo>
                  <a:pt x="18488" y="8640"/>
                </a:lnTo>
                <a:close/>
              </a:path>
            </a:pathLst>
          </a:custGeom>
          <a:solidFill>
            <a:schemeClr val="tx1">
              <a:alpha val="3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8F8F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469884" y="4134682"/>
            <a:ext cx="1785007" cy="1689100"/>
            <a:chOff x="2226" y="2171"/>
            <a:chExt cx="798" cy="741"/>
          </a:xfrm>
        </p:grpSpPr>
        <p:sp>
          <p:nvSpPr>
            <p:cNvPr id="76812" name="AutoShape 12"/>
            <p:cNvSpPr>
              <a:spLocks noChangeArrowheads="1"/>
            </p:cNvSpPr>
            <p:nvPr/>
          </p:nvSpPr>
          <p:spPr bwMode="gray">
            <a:xfrm>
              <a:off x="2226" y="2171"/>
              <a:ext cx="798" cy="74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FEFEF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76813" name="Freeform 13"/>
            <p:cNvSpPr>
              <a:spLocks/>
            </p:cNvSpPr>
            <p:nvPr/>
          </p:nvSpPr>
          <p:spPr bwMode="gray">
            <a:xfrm>
              <a:off x="2256" y="2208"/>
              <a:ext cx="397" cy="370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60392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6814" name="Text Box 14"/>
          <p:cNvSpPr txBox="1">
            <a:spLocks noChangeArrowheads="1"/>
          </p:cNvSpPr>
          <p:nvPr/>
        </p:nvSpPr>
        <p:spPr bwMode="white">
          <a:xfrm>
            <a:off x="3467100" y="4373708"/>
            <a:ext cx="17981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8F8F8"/>
                </a:solidFill>
                <a:cs typeface="Arial" charset="0"/>
              </a:rPr>
              <a:t>Низкий уровень развития речи</a:t>
            </a:r>
            <a:endParaRPr lang="en-US" b="1" dirty="0" smtClean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7150" y="3800893"/>
            <a:ext cx="1619327" cy="2625824"/>
            <a:chOff x="480" y="1200"/>
            <a:chExt cx="1042" cy="1019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76822" name="Picture 22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6823" name="Oval 23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42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76824" name="Picture 24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831" name="Text Box 31"/>
          <p:cNvSpPr txBox="1">
            <a:spLocks noChangeArrowheads="1"/>
          </p:cNvSpPr>
          <p:nvPr/>
        </p:nvSpPr>
        <p:spPr bwMode="white">
          <a:xfrm>
            <a:off x="0" y="4286248"/>
            <a:ext cx="14790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Кружок худ. литературы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«</a:t>
            </a:r>
            <a:r>
              <a:rPr lang="ru-RU" sz="1600" b="1" dirty="0" err="1" smtClean="0">
                <a:solidFill>
                  <a:srgbClr val="F8F8F8"/>
                </a:solidFill>
                <a:cs typeface="Arial" charset="0"/>
              </a:rPr>
              <a:t>Алыптаах</a:t>
            </a: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F8F8F8"/>
                </a:solidFill>
                <a:cs typeface="Arial" charset="0"/>
              </a:rPr>
              <a:t>холбуйачаан</a:t>
            </a: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» </a:t>
            </a:r>
            <a:endParaRPr lang="en-US" sz="1600" b="1" dirty="0" smtClean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5265204" y="3726407"/>
            <a:ext cx="1592796" cy="2592327"/>
            <a:chOff x="480" y="1200"/>
            <a:chExt cx="1220" cy="1016"/>
          </a:xfrm>
        </p:grpSpPr>
        <p:pic>
          <p:nvPicPr>
            <p:cNvPr id="76841" name="Picture 41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220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842" name="Oval 42"/>
            <p:cNvSpPr>
              <a:spLocks noChangeArrowheads="1"/>
            </p:cNvSpPr>
            <p:nvPr/>
          </p:nvSpPr>
          <p:spPr bwMode="gray">
            <a:xfrm>
              <a:off x="480" y="1229"/>
              <a:ext cx="1220" cy="953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5000"/>
                  </a:schemeClr>
                </a:gs>
                <a:gs pos="50000">
                  <a:schemeClr val="accent2">
                    <a:gamma/>
                    <a:shade val="66275"/>
                    <a:invGamma/>
                    <a:alpha val="89999"/>
                  </a:schemeClr>
                </a:gs>
                <a:gs pos="100000">
                  <a:schemeClr val="accent2">
                    <a:alpha val="5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6844" name="Text Box 44"/>
          <p:cNvSpPr txBox="1">
            <a:spLocks noChangeArrowheads="1"/>
          </p:cNvSpPr>
          <p:nvPr/>
        </p:nvSpPr>
        <p:spPr bwMode="white">
          <a:xfrm>
            <a:off x="5346213" y="4610674"/>
            <a:ext cx="14307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Логопедическая группа</a:t>
            </a:r>
            <a:endParaRPr lang="en-US" sz="1600" b="1" dirty="0" smtClean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9341" y="5986404"/>
            <a:ext cx="1106090" cy="57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AutoShape 10"/>
          <p:cNvSpPr>
            <a:spLocks noChangeArrowheads="1"/>
          </p:cNvSpPr>
          <p:nvPr/>
        </p:nvSpPr>
        <p:spPr bwMode="gray">
          <a:xfrm>
            <a:off x="2957513" y="3292893"/>
            <a:ext cx="1000125" cy="1016000"/>
          </a:xfrm>
          <a:custGeom>
            <a:avLst/>
            <a:gdLst>
              <a:gd name="G0" fmla="+- -1028336 0 0"/>
              <a:gd name="G1" fmla="+- -11733423 0 0"/>
              <a:gd name="G2" fmla="+- -1028336 0 -11733423"/>
              <a:gd name="G3" fmla="+- 10800 0 0"/>
              <a:gd name="G4" fmla="+- 0 0 -10283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86 0 0"/>
              <a:gd name="G9" fmla="+- 0 0 -11733423"/>
              <a:gd name="G10" fmla="+- 7986 0 2700"/>
              <a:gd name="G11" fmla="cos G10 -1028336"/>
              <a:gd name="G12" fmla="sin G10 -1028336"/>
              <a:gd name="G13" fmla="cos 13500 -1028336"/>
              <a:gd name="G14" fmla="sin 13500 -1028336"/>
              <a:gd name="G15" fmla="+- G11 10800 0"/>
              <a:gd name="G16" fmla="+- G12 10800 0"/>
              <a:gd name="G17" fmla="+- G13 10800 0"/>
              <a:gd name="G18" fmla="+- G14 10800 0"/>
              <a:gd name="G19" fmla="*/ 7986 1 2"/>
              <a:gd name="G20" fmla="+- G19 5400 0"/>
              <a:gd name="G21" fmla="cos G20 -1028336"/>
              <a:gd name="G22" fmla="sin G20 -1028336"/>
              <a:gd name="G23" fmla="+- G21 10800 0"/>
              <a:gd name="G24" fmla="+- G12 G23 G22"/>
              <a:gd name="G25" fmla="+- G22 G23 G11"/>
              <a:gd name="G26" fmla="cos 10800 -1028336"/>
              <a:gd name="G27" fmla="sin 10800 -1028336"/>
              <a:gd name="G28" fmla="cos 7986 -1028336"/>
              <a:gd name="G29" fmla="sin 7986 -10283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33423"/>
              <a:gd name="G36" fmla="sin G34 -11733423"/>
              <a:gd name="G37" fmla="+/ -11733423 -10283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86 G39"/>
              <a:gd name="G43" fmla="sin 79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5 w 21600"/>
              <a:gd name="T5" fmla="*/ 89 h 21600"/>
              <a:gd name="T6" fmla="*/ 1408 w 21600"/>
              <a:gd name="T7" fmla="*/ 10642 h 21600"/>
              <a:gd name="T8" fmla="*/ 9776 w 21600"/>
              <a:gd name="T9" fmla="*/ 2879 h 21600"/>
              <a:gd name="T10" fmla="*/ 23796 w 21600"/>
              <a:gd name="T11" fmla="*/ 7148 h 21600"/>
              <a:gd name="T12" fmla="*/ 20953 w 21600"/>
              <a:gd name="T13" fmla="*/ 12212 h 21600"/>
              <a:gd name="T14" fmla="*/ 15889 w 21600"/>
              <a:gd name="T15" fmla="*/ 937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488" y="8640"/>
                </a:moveTo>
                <a:cubicBezTo>
                  <a:pt x="17520" y="5194"/>
                  <a:pt x="14378" y="2814"/>
                  <a:pt x="10800" y="2814"/>
                </a:cubicBezTo>
                <a:cubicBezTo>
                  <a:pt x="6441" y="2813"/>
                  <a:pt x="2888" y="6308"/>
                  <a:pt x="2815" y="10665"/>
                </a:cubicBezTo>
                <a:lnTo>
                  <a:pt x="1" y="10618"/>
                </a:lnTo>
                <a:cubicBezTo>
                  <a:pt x="100" y="4725"/>
                  <a:pt x="4906" y="-1"/>
                  <a:pt x="10800" y="0"/>
                </a:cubicBezTo>
                <a:cubicBezTo>
                  <a:pt x="15639" y="0"/>
                  <a:pt x="19888" y="3219"/>
                  <a:pt x="21197" y="7879"/>
                </a:cubicBezTo>
                <a:lnTo>
                  <a:pt x="23796" y="7148"/>
                </a:lnTo>
                <a:lnTo>
                  <a:pt x="20953" y="12212"/>
                </a:lnTo>
                <a:lnTo>
                  <a:pt x="15889" y="9370"/>
                </a:lnTo>
                <a:lnTo>
                  <a:pt x="18488" y="8640"/>
                </a:lnTo>
                <a:close/>
              </a:path>
            </a:pathLst>
          </a:custGeom>
          <a:solidFill>
            <a:schemeClr val="tx1">
              <a:alpha val="3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8F8F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43380" y="1643042"/>
            <a:ext cx="2320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 ребенка </a:t>
            </a:r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009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  </a:t>
            </a:r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лет</a:t>
            </a: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1104547" y="1442241"/>
            <a:ext cx="1619327" cy="2679939"/>
            <a:chOff x="480" y="1176"/>
            <a:chExt cx="1042" cy="1040"/>
          </a:xfrm>
        </p:grpSpPr>
        <p:grpSp>
          <p:nvGrpSpPr>
            <p:cNvPr id="11" name="Group 21"/>
            <p:cNvGrpSpPr>
              <a:grpSpLocks/>
            </p:cNvGrpSpPr>
            <p:nvPr/>
          </p:nvGrpSpPr>
          <p:grpSpPr bwMode="auto">
            <a:xfrm>
              <a:off x="480" y="1176"/>
              <a:ext cx="1042" cy="1040"/>
              <a:chOff x="480" y="1176"/>
              <a:chExt cx="1042" cy="1040"/>
            </a:xfrm>
          </p:grpSpPr>
          <p:pic>
            <p:nvPicPr>
              <p:cNvPr id="65" name="Picture 22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6" name="Oval 23"/>
              <p:cNvSpPr>
                <a:spLocks noChangeArrowheads="1"/>
              </p:cNvSpPr>
              <p:nvPr/>
            </p:nvSpPr>
            <p:spPr bwMode="gray">
              <a:xfrm>
                <a:off x="480" y="1176"/>
                <a:ext cx="1042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64" name="Picture 24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Text Box 31"/>
          <p:cNvSpPr txBox="1">
            <a:spLocks noChangeArrowheads="1"/>
          </p:cNvSpPr>
          <p:nvPr/>
        </p:nvSpPr>
        <p:spPr bwMode="white">
          <a:xfrm>
            <a:off x="1274716" y="2244910"/>
            <a:ext cx="12642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Фольклорный кружок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«</a:t>
            </a:r>
            <a:r>
              <a:rPr lang="ru-RU" sz="1600" b="1" dirty="0" err="1" smtClean="0">
                <a:solidFill>
                  <a:srgbClr val="F8F8F8"/>
                </a:solidFill>
                <a:cs typeface="Arial" charset="0"/>
              </a:rPr>
              <a:t>Алгыс</a:t>
            </a: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» </a:t>
            </a:r>
            <a:endParaRPr lang="en-US" sz="1600" b="1" dirty="0" smtClean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2534" y="5948435"/>
            <a:ext cx="1618060" cy="262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7779" y="6829881"/>
            <a:ext cx="1255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</a:rPr>
              <a:t>Изостудия </a:t>
            </a:r>
          </a:p>
          <a:p>
            <a:pPr algn="ctr"/>
            <a:r>
              <a:rPr lang="ru-RU" b="1" dirty="0" smtClean="0">
                <a:solidFill>
                  <a:srgbClr val="FFFFFF"/>
                </a:solidFill>
              </a:rPr>
              <a:t>«</a:t>
            </a:r>
            <a:r>
              <a:rPr lang="ru-RU" b="1" dirty="0" err="1" smtClean="0">
                <a:solidFill>
                  <a:srgbClr val="FFFFFF"/>
                </a:solidFill>
              </a:rPr>
              <a:t>Кустук</a:t>
            </a:r>
            <a:r>
              <a:rPr lang="ru-RU" b="1" dirty="0" smtClean="0">
                <a:solidFill>
                  <a:srgbClr val="FFFFFF"/>
                </a:solidFill>
              </a:rPr>
              <a:t>»</a:t>
            </a:r>
            <a:endParaRPr lang="ru-RU" b="1" dirty="0">
              <a:solidFill>
                <a:srgbClr val="FFFF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4194261" y="6071494"/>
            <a:ext cx="1592796" cy="2592327"/>
            <a:chOff x="480" y="1200"/>
            <a:chExt cx="1220" cy="1016"/>
          </a:xfrm>
        </p:grpSpPr>
        <p:pic>
          <p:nvPicPr>
            <p:cNvPr id="36" name="Picture 41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220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Oval 42"/>
            <p:cNvSpPr>
              <a:spLocks noChangeArrowheads="1"/>
            </p:cNvSpPr>
            <p:nvPr/>
          </p:nvSpPr>
          <p:spPr bwMode="gray">
            <a:xfrm>
              <a:off x="480" y="1229"/>
              <a:ext cx="1220" cy="953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5000"/>
                  </a:schemeClr>
                </a:gs>
                <a:gs pos="50000">
                  <a:schemeClr val="accent2">
                    <a:gamma/>
                    <a:shade val="66275"/>
                    <a:invGamma/>
                    <a:alpha val="89999"/>
                  </a:schemeClr>
                </a:gs>
                <a:gs pos="100000">
                  <a:schemeClr val="accent2">
                    <a:alpha val="5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8" name="Text Box 44"/>
          <p:cNvSpPr txBox="1">
            <a:spLocks noChangeArrowheads="1"/>
          </p:cNvSpPr>
          <p:nvPr/>
        </p:nvSpPr>
        <p:spPr bwMode="white">
          <a:xfrm>
            <a:off x="4293794" y="7029015"/>
            <a:ext cx="14307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 Группа здоровья </a:t>
            </a:r>
            <a:endParaRPr lang="en-US" sz="1600" b="1" dirty="0" smtClean="0">
              <a:solidFill>
                <a:srgbClr val="F8F8F8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3" y="347531"/>
            <a:ext cx="5572164" cy="14401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Комплексная диагностика по оценке и учету индивидуальных особенностей развития детей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 ребенка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Возраст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лет </a:t>
            </a:r>
            <a:r>
              <a:rPr lang="ru-RU" sz="2000" b="1" u="sng" cap="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934141235"/>
              </p:ext>
            </p:extLst>
          </p:nvPr>
        </p:nvGraphicFramePr>
        <p:xfrm>
          <a:off x="242646" y="1595669"/>
          <a:ext cx="6372708" cy="72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606713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643042"/>
            <a:ext cx="6515100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индивидуальный образовательный маршрут, способствует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развитию природного потенциала каждого ребенка, являются педагогической поддержкой личностного самоопределения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воспитанника.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71793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572000"/>
            <a:ext cx="6515100" cy="1117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воспитанника по окончании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дошкольного учреждения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2900" y="1428728"/>
            <a:ext cx="6515100" cy="1117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42" y="7000892"/>
            <a:ext cx="6072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ребенка</a:t>
            </a:r>
            <a:endParaRPr lang="ru-RU" sz="3600" dirty="0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3286124" y="3286116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8" y="2000232"/>
            <a:ext cx="6229372" cy="1117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Развитие,</a:t>
            </a:r>
            <a:r>
              <a:rPr kumimoji="0" lang="ru-RU" sz="2800" b="1" i="0" u="none" strike="noStrike" kern="1200" cap="all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достижения в школе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3357562" y="6072198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286124" y="928662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214414"/>
            <a:ext cx="6515100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Индивидуальный образовательный маршрут -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это персональный путь реализации личностного потенциала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ребенка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образовании и обучении: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286117"/>
            <a:ext cx="6515100" cy="550072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интеллектуального,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эмоционально-волевого,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kern="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деятельностного</a:t>
            </a: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нравственно-духовного развития. 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85794" y="6429388"/>
            <a:ext cx="1714512" cy="1785950"/>
            <a:chOff x="1824" y="633"/>
            <a:chExt cx="2834" cy="2849"/>
          </a:xfrm>
        </p:grpSpPr>
        <p:sp>
          <p:nvSpPr>
            <p:cNvPr id="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000240" y="6429388"/>
            <a:ext cx="1714512" cy="1785950"/>
            <a:chOff x="1824" y="633"/>
            <a:chExt cx="2834" cy="2849"/>
          </a:xfrm>
        </p:grpSpPr>
        <p:sp>
          <p:nvSpPr>
            <p:cNvPr id="1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 создания индивидуального образовательного маршрута: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Создание условий, способствующих позитивной социализации детей, их социально-личностного развития, которое неразрывно связано  с общими процессами интеллектуального, эмоционального, эстетического, физического и друг видов развития личности ребенка.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индивидуального образовательного маршрута: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eaLnBrk="0" hangingPunct="0">
              <a:lnSpc>
                <a:spcPct val="120000"/>
              </a:lnSpc>
              <a:buClr>
                <a:srgbClr val="6FB9D7"/>
              </a:buClr>
              <a:buFont typeface="Wingdings" pitchFamily="2" charset="2"/>
              <a:buChar char="§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движения (развитие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общей и мелкой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моторики);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lnSpc>
                <a:spcPct val="120000"/>
              </a:lnSpc>
              <a:buClr>
                <a:srgbClr val="B3DC27"/>
              </a:buClr>
              <a:buFont typeface="Wingdings" pitchFamily="2" charset="2"/>
              <a:buChar char="§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навыков (культурно-гигиенических и коммуникативно-социальных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eaLnBrk="0" hangingPunct="0">
              <a:lnSpc>
                <a:spcPct val="120000"/>
              </a:lnSpc>
              <a:buClr>
                <a:srgbClr val="F93D17"/>
              </a:buClr>
              <a:buFont typeface="Wingdings" pitchFamily="2" charset="2"/>
              <a:buChar char="§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деятельности ребенка;</a:t>
            </a:r>
          </a:p>
          <a:p>
            <a:pPr lvl="0" eaLnBrk="0" hangingPunct="0">
              <a:lnSpc>
                <a:spcPct val="120000"/>
              </a:lnSpc>
              <a:buClr>
                <a:srgbClr val="FF7F00"/>
              </a:buClr>
              <a:buFont typeface="Wingdings" pitchFamily="2" charset="2"/>
              <a:buChar char="§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речи (формирование чувственной основы речи, сенсомоторного механизма, речевых функций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пространстве, времени и количестве;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об окружающем (предметном мире и социальных отношениях);</a:t>
            </a:r>
          </a:p>
          <a:p>
            <a:pPr lvl="0" eaLnBrk="0" hangingPunct="0">
              <a:lnSpc>
                <a:spcPct val="130000"/>
              </a:lnSpc>
              <a:buClr>
                <a:srgbClr val="F93D17"/>
              </a:buClr>
            </a:pPr>
            <a:endParaRPr lang="ru-RU" b="1" dirty="0" smtClean="0"/>
          </a:p>
          <a:p>
            <a:endParaRPr lang="ru-RU" b="1" dirty="0" smtClean="0"/>
          </a:p>
          <a:p>
            <a:pPr eaLnBrk="0" hangingPunct="0">
              <a:lnSpc>
                <a:spcPct val="130000"/>
              </a:lnSpc>
              <a:buClr>
                <a:srgbClr val="B3DC27"/>
              </a:buClr>
            </a:pPr>
            <a:endParaRPr lang="en-US" b="1" dirty="0" smtClean="0"/>
          </a:p>
          <a:p>
            <a:pPr lvl="0" eaLnBrk="0" hangingPunct="0">
              <a:lnSpc>
                <a:spcPct val="130000"/>
              </a:lnSpc>
              <a:buClr>
                <a:srgbClr val="6FB9D7"/>
              </a:buClr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56" y="7000892"/>
            <a:ext cx="5829300" cy="9763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 работы: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46" y="1571604"/>
            <a:ext cx="5929354" cy="459584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Отслеживание </a:t>
            </a:r>
          </a:p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Развитие /  Коррекция /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Выявление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Диагностика</a:t>
            </a:r>
          </a:p>
          <a:p>
            <a:pPr algn="l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 rot="19045092">
            <a:off x="1900861" y="1994152"/>
            <a:ext cx="429605" cy="4941384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357694" y="428596"/>
            <a:ext cx="1714512" cy="1785950"/>
            <a:chOff x="1824" y="633"/>
            <a:chExt cx="2834" cy="2849"/>
          </a:xfrm>
        </p:grpSpPr>
        <p:sp>
          <p:nvSpPr>
            <p:cNvPr id="102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индивидуальных особенностей детей: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357422"/>
            <a:ext cx="6515100" cy="6034617"/>
          </a:xfrm>
        </p:spPr>
        <p:txBody>
          <a:bodyPr/>
          <a:lstStyle/>
          <a:p>
            <a:pPr marL="514350" indent="-51435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Беседа и анкетирование родителей.</a:t>
            </a:r>
          </a:p>
          <a:p>
            <a:pPr marL="514350" indent="-51435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развития ребенка.</a:t>
            </a:r>
          </a:p>
          <a:p>
            <a:pPr marL="514350" indent="-51435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за поведением в группе.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57232" y="6143636"/>
            <a:ext cx="1714512" cy="1785950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Принципы, на которые нужно опираться при разработке Индивидуального маршрута ребенка: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285984"/>
            <a:ext cx="6515100" cy="603461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опоры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ребенка.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соотнесения уровня актуального развития и зоны ближайшего развития.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соблюдения интересов ребенка.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тесного взаимодействия и согласованности.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непрерывности.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отказа от усредненного нормирования.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опоры на детскую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собкультуру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928662"/>
            <a:ext cx="6515100" cy="1117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индивидуальная карта развития ребенка  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298"/>
            <a:ext cx="6515100" cy="603461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это документ, включающий в себя основные показатели развития ребенка, посещающего дошкольное образовательное учреждение, в динамике.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429132" y="6286512"/>
            <a:ext cx="1714512" cy="1785950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1407</Words>
  <Application>Microsoft Office PowerPoint</Application>
  <PresentationFormat>Экран (4:3)</PresentationFormat>
  <Paragraphs>158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Индивидуальный образовательный маршрут ребенка</vt:lpstr>
      <vt:lpstr>Слайд 2</vt:lpstr>
      <vt:lpstr>Индивидуальный образовательный маршрут - это персональный путь реализации личностного потенциала ребенка в образовании и обучении:</vt:lpstr>
      <vt:lpstr>Основная цель создания индивидуального образовательного маршрута:</vt:lpstr>
      <vt:lpstr>Основные направления индивидуального образовательного маршрута:</vt:lpstr>
      <vt:lpstr>Этапы  работы: </vt:lpstr>
      <vt:lpstr>Диагностика индивидуальных особенностей детей:</vt:lpstr>
      <vt:lpstr>Принципы, на которые нужно опираться при разработке Индивидуального маршрута ребенка:</vt:lpstr>
      <vt:lpstr>индивидуальная карта развития ребенка   </vt:lpstr>
      <vt:lpstr>Психолого-педагогическое представление ребенка 009</vt:lpstr>
      <vt:lpstr>Раздел 2. «Характеристика семьи»</vt:lpstr>
      <vt:lpstr>Раздел 3. «Особенности внешнего вида ребенка» </vt:lpstr>
      <vt:lpstr>Раздел 4. «Соматическое здоровье» </vt:lpstr>
      <vt:lpstr>Раздел 5. «Особенности моторной сферы»</vt:lpstr>
      <vt:lpstr>Раздел 6.  «Характеристика познавательной   сферы ребенка»</vt:lpstr>
      <vt:lpstr>Раздел 7.  «Состояние знаний ребенка по разделам программы» </vt:lpstr>
      <vt:lpstr>Раздел 8. «Отношение к занятиям»</vt:lpstr>
      <vt:lpstr>Раздел 9. «Характеристика речи ребенка»</vt:lpstr>
      <vt:lpstr>Раздел 10. «Характеристика деятельности»</vt:lpstr>
      <vt:lpstr>Раздел 11.  «Основные трудности, отмечаемые  в общении»</vt:lpstr>
      <vt:lpstr>Раздел 12. «Личностные особенности»</vt:lpstr>
      <vt:lpstr>Раздел 13.  «Особенности эмоционально-волевой сферы»</vt:lpstr>
      <vt:lpstr>Раздел 14.  «Дополнительные особенности развития ребенка» </vt:lpstr>
      <vt:lpstr>Комплексная диагностика по оценке и учету индивидуальных особенностей развития детей  ФИ ребенка 009            Возраст 5 лет </vt:lpstr>
      <vt:lpstr>Выбор образовательного маршрута  по результатам диагностики</vt:lpstr>
      <vt:lpstr>Комплексная диагностика по оценке и учету индивидуальных особенностей развития детей  ФИ ребенка 009    Возраст 6 лет  </vt:lpstr>
      <vt:lpstr>Слайд 27</vt:lpstr>
      <vt:lpstr>Достижения воспитанника по окончании  дошкольного учреждения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 ребенка</dc:title>
  <dc:creator>Елена</dc:creator>
  <cp:lastModifiedBy>Елена</cp:lastModifiedBy>
  <cp:revision>39</cp:revision>
  <dcterms:created xsi:type="dcterms:W3CDTF">2014-11-05T01:26:16Z</dcterms:created>
  <dcterms:modified xsi:type="dcterms:W3CDTF">2014-11-19T01:41:35Z</dcterms:modified>
</cp:coreProperties>
</file>